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9"/>
  </p:notesMasterIdLst>
  <p:sldIdLst>
    <p:sldId id="280" r:id="rId2"/>
    <p:sldId id="286" r:id="rId3"/>
    <p:sldId id="288" r:id="rId4"/>
    <p:sldId id="294" r:id="rId5"/>
    <p:sldId id="296" r:id="rId6"/>
    <p:sldId id="297" r:id="rId7"/>
    <p:sldId id="28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urple Template" id="{08431CAC-04E4-46AE-9967-A7C933768310}">
          <p14:sldIdLst/>
        </p14:section>
        <p14:section name="Title Slides" id="{883CD609-C72E-4D15-A32A-381662D3CC59}">
          <p14:sldIdLst/>
        </p14:section>
        <p14:section name="Content Slides" id="{8A97413A-DA61-4A0E-B617-43593937D9EA}">
          <p14:sldIdLst>
            <p14:sldId id="280"/>
            <p14:sldId id="286"/>
            <p14:sldId id="288"/>
            <p14:sldId id="294"/>
            <p14:sldId id="296"/>
            <p14:sldId id="297"/>
            <p14:sldId id="287"/>
          </p14:sldIdLst>
        </p14:section>
        <p14:section name="Section Slide" id="{C4C65F9C-5F1F-428B-8684-D92C7EEA7D16}">
          <p14:sldIdLst/>
        </p14:section>
        <p14:section name="Support Slides" id="{6DA9FA18-10C2-4798-A2B0-038B8821617E}">
          <p14:sldIdLst/>
        </p14:section>
        <p14:section name="Closing Slide" id="{91E9E6B3-DFBF-48FA-8261-8C10550D294C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BF01"/>
    <a:srgbClr val="D0D0CE"/>
    <a:srgbClr val="939190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napToObjects="1" showGuides="1">
      <p:cViewPr varScale="1">
        <p:scale>
          <a:sx n="77" d="100"/>
          <a:sy n="77" d="100"/>
        </p:scale>
        <p:origin x="2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80705-7562-4120-9CA6-2AF67EB08DE8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3AD7F-CA2E-46BC-B0CF-674201F4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20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5DEE27-6107-42BB-8B55-F8F9F9EBC4CB}" type="slidenum">
              <a:rPr kumimoji="0" lang="es-U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UY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Project ECHO- Cervical Cancer Prevention case template</a:t>
            </a:r>
            <a:endParaRPr kumimoji="0" lang="es-UY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62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Project ECHO- Cervical Cancer Prevention case template</a:t>
            </a:r>
            <a:endParaRPr kumimoji="0" lang="es-UY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5DEE27-6107-42BB-8B55-F8F9F9EBC4CB}" type="slidenum">
              <a:rPr kumimoji="0" lang="es-U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UY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4793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5C789-17A8-4271-A3E1-01684B44239F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96358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518EF-601F-4A0D-B7EC-97B9EB874D56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359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8601F-5BAF-4820-BBC5-01E1BE772E32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06695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376766" y="5838825"/>
            <a:ext cx="11370734" cy="7939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6686" y="714352"/>
            <a:ext cx="10363200" cy="352766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MDAnderson Master Logo_Texas_V_Taglin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6218" y="6052469"/>
            <a:ext cx="1801284" cy="65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02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F504A-9C09-43D9-9CCA-DB62AFF578B6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8398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FC02B-3FE3-4C91-9020-9AB0F43B9827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33610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13CA8-5F6E-4E88-89AB-D615E040D786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27928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F1F31-5AF4-4F7A-A406-E56B9A8263E9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78767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11709-E6CA-411F-86FA-754AD7E66096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0992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971E-EAD7-4755-9EF2-5AB526A88BE4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2120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5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60"/>
            <a:ext cx="6815668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E70A1-B32B-4EBD-9DE7-3E4C5C197BEA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50432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es-MX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46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1CA3C-088F-4D27-849F-AF957869ACC1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521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379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5BA01E42-2BB6-404C-AF1E-180C2AAA13F8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3750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ndtobacco@mdanderson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275167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1219170"/>
            <a:r>
              <a:rPr lang="en-US" sz="4267" dirty="0">
                <a:solidFill>
                  <a:srgbClr val="FF0000"/>
                </a:solidFill>
                <a:latin typeface="Calibri"/>
              </a:rPr>
              <a:t>Instructions to fill out this template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07075" y="1037168"/>
            <a:ext cx="11255433" cy="452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4" indent="-228594" defTabSz="1219170">
              <a:buFont typeface="Arial" panose="020B0604020202020204" pitchFamily="34" charset="0"/>
              <a:buChar char="•"/>
            </a:pPr>
            <a:r>
              <a:rPr lang="en-US" sz="2533" dirty="0">
                <a:solidFill>
                  <a:prstClr val="black"/>
                </a:solidFill>
                <a:latin typeface="Calibri"/>
              </a:rPr>
              <a:t>All participants must comply with </a:t>
            </a:r>
            <a:r>
              <a:rPr lang="en-US" sz="2533" b="1" dirty="0">
                <a:solidFill>
                  <a:prstClr val="black"/>
                </a:solidFill>
                <a:latin typeface="Calibri"/>
              </a:rPr>
              <a:t>HIPPA</a:t>
            </a:r>
            <a:r>
              <a:rPr lang="en-US" sz="2533" dirty="0">
                <a:solidFill>
                  <a:prstClr val="black"/>
                </a:solidFill>
                <a:latin typeface="Calibri"/>
              </a:rPr>
              <a:t> regulations and </a:t>
            </a:r>
            <a:r>
              <a:rPr lang="en-US" sz="2533" u="sng" dirty="0">
                <a:solidFill>
                  <a:prstClr val="black"/>
                </a:solidFill>
                <a:latin typeface="Calibri"/>
              </a:rPr>
              <a:t>not</a:t>
            </a:r>
            <a:r>
              <a:rPr lang="en-US" sz="2533" dirty="0">
                <a:solidFill>
                  <a:prstClr val="black"/>
                </a:solidFill>
                <a:latin typeface="Calibri"/>
              </a:rPr>
              <a:t> use any Patient Identifiers when submitting cases for review</a:t>
            </a:r>
          </a:p>
          <a:p>
            <a:pPr marL="228594" indent="-228594" defTabSz="1219170">
              <a:buFont typeface="Arial" panose="020B0604020202020204" pitchFamily="34" charset="0"/>
              <a:buChar char="•"/>
            </a:pPr>
            <a:r>
              <a:rPr lang="en-US" sz="2533" dirty="0">
                <a:solidFill>
                  <a:prstClr val="black"/>
                </a:solidFill>
                <a:latin typeface="Calibri"/>
              </a:rPr>
              <a:t>Please briefly describe relevant aspects of your case and draft your question (s) at the end of the presentation</a:t>
            </a:r>
          </a:p>
          <a:p>
            <a:pPr marL="228594" indent="-228594" defTabSz="1219170">
              <a:buFont typeface="Arial" panose="020B0604020202020204" pitchFamily="34" charset="0"/>
              <a:buChar char="•"/>
            </a:pPr>
            <a:r>
              <a:rPr lang="en-US" sz="2533" dirty="0">
                <a:solidFill>
                  <a:prstClr val="black"/>
                </a:solidFill>
                <a:latin typeface="Calibri"/>
              </a:rPr>
              <a:t>Send this form before the next ECHO clinic so the facilitators have some time to review your case and provide valuable feedback</a:t>
            </a:r>
          </a:p>
          <a:p>
            <a:pPr marL="228594" indent="-228594" defTabSz="1219170">
              <a:buFont typeface="Arial" panose="020B0604020202020204" pitchFamily="34" charset="0"/>
              <a:buChar char="•"/>
            </a:pPr>
            <a:r>
              <a:rPr lang="en-US" sz="2533" dirty="0">
                <a:solidFill>
                  <a:prstClr val="black"/>
                </a:solidFill>
                <a:latin typeface="Calibri"/>
              </a:rPr>
              <a:t>Email your completed form to </a:t>
            </a:r>
            <a:r>
              <a:rPr lang="en-US" sz="2533" dirty="0">
                <a:solidFill>
                  <a:prstClr val="black"/>
                </a:solidFill>
                <a:latin typeface="Calibri"/>
                <a:hlinkClick r:id="rId3"/>
              </a:rPr>
              <a:t>Echo-tobacco@mdanderson.org</a:t>
            </a:r>
            <a:r>
              <a:rPr lang="en-US" sz="2533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marL="228594" indent="-228594" defTabSz="1219170">
              <a:buFont typeface="Arial" panose="020B0604020202020204" pitchFamily="34" charset="0"/>
              <a:buChar char="•"/>
            </a:pPr>
            <a:endParaRPr lang="en-US" sz="2533" dirty="0">
              <a:solidFill>
                <a:prstClr val="black"/>
              </a:solidFill>
              <a:latin typeface="Calibri"/>
            </a:endParaRPr>
          </a:p>
          <a:p>
            <a:pPr defTabSz="1219170"/>
            <a:endParaRPr lang="en-US" sz="2533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604" y="5910792"/>
            <a:ext cx="3247569" cy="9472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9011" y="6030549"/>
            <a:ext cx="6425738" cy="707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/>
            <a:r>
              <a:rPr lang="en-US" sz="1333" dirty="0">
                <a:solidFill>
                  <a:srgbClr val="000000"/>
                </a:solidFill>
                <a:latin typeface="Times New Roman" panose="02020603050405020304" pitchFamily="18" charset="0"/>
              </a:rPr>
              <a:t>Be advised that this ECHO consultation does not create or otherwise establish a provider-patient relationship between any MD Anderson clinician and any patient whose case is being presented in a Project ECHO setting</a:t>
            </a:r>
            <a:endParaRPr lang="en-US" sz="1333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529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40822" y="76200"/>
            <a:ext cx="9869978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defTabSz="1219170"/>
            <a:r>
              <a:rPr lang="en-US" sz="4267" dirty="0">
                <a:solidFill>
                  <a:srgbClr val="FF0000"/>
                </a:solidFill>
                <a:latin typeface="Calibri"/>
              </a:rPr>
              <a:t>Presenter’s name: </a:t>
            </a:r>
          </a:p>
          <a:p>
            <a:pPr algn="l" defTabSz="1219170"/>
            <a:r>
              <a:rPr lang="en-US" sz="4267" dirty="0">
                <a:solidFill>
                  <a:srgbClr val="FF0000"/>
                </a:solidFill>
                <a:latin typeface="Calibri"/>
              </a:rPr>
              <a:t>Agency: </a:t>
            </a:r>
          </a:p>
          <a:p>
            <a:pPr algn="l" defTabSz="1219170"/>
            <a:r>
              <a:rPr lang="en-US" sz="4267" dirty="0">
                <a:solidFill>
                  <a:srgbClr val="FF0000"/>
                </a:solidFill>
                <a:latin typeface="Calibri"/>
              </a:rPr>
              <a:t>Role/ Title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07818" y="2256368"/>
            <a:ext cx="11870575" cy="452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4" indent="-228594" defTabSz="1219170">
              <a:buFont typeface="Arial" panose="020B0604020202020204" pitchFamily="34" charset="0"/>
              <a:buChar char="•"/>
            </a:pPr>
            <a:r>
              <a:rPr lang="en-US" sz="2933" dirty="0">
                <a:solidFill>
                  <a:prstClr val="black"/>
                </a:solidFill>
                <a:latin typeface="Calibri"/>
              </a:rPr>
              <a:t>Patient’s age: </a:t>
            </a:r>
          </a:p>
          <a:p>
            <a:pPr marL="228594" indent="-228594" defTabSz="1219170">
              <a:buFont typeface="Arial" panose="020B0604020202020204" pitchFamily="34" charset="0"/>
              <a:buChar char="•"/>
            </a:pPr>
            <a:r>
              <a:rPr lang="en-US" sz="2933" dirty="0">
                <a:solidFill>
                  <a:prstClr val="black"/>
                </a:solidFill>
                <a:latin typeface="Calibri"/>
              </a:rPr>
              <a:t>Gender:</a:t>
            </a:r>
          </a:p>
          <a:p>
            <a:pPr marL="228594" indent="-228594" defTabSz="1219170">
              <a:buFont typeface="Arial" panose="020B0604020202020204" pitchFamily="34" charset="0"/>
              <a:buChar char="•"/>
            </a:pPr>
            <a:r>
              <a:rPr lang="en-US" sz="2933" dirty="0">
                <a:solidFill>
                  <a:prstClr val="black"/>
                </a:solidFill>
                <a:latin typeface="Calibri"/>
              </a:rPr>
              <a:t>Type of services provided (select): </a:t>
            </a:r>
            <a:r>
              <a:rPr lang="en-US" sz="2933" dirty="0">
                <a:solidFill>
                  <a:prstClr val="white">
                    <a:lumMod val="65000"/>
                  </a:prstClr>
                </a:solidFill>
                <a:latin typeface="Calibri"/>
              </a:rPr>
              <a:t>Office, Home or community, phone, other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0824" y="5896450"/>
            <a:ext cx="3247569" cy="9472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40822" y="5896450"/>
            <a:ext cx="2434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en-US" sz="2400" dirty="0">
                <a:solidFill>
                  <a:prstClr val="black"/>
                </a:solidFill>
                <a:latin typeface="Calibri"/>
              </a:rPr>
              <a:t>Assigned case #: Follow-up date: </a:t>
            </a:r>
          </a:p>
        </p:txBody>
      </p:sp>
    </p:spTree>
    <p:extLst>
      <p:ext uri="{BB962C8B-B14F-4D97-AF65-F5344CB8AC3E}">
        <p14:creationId xmlns:p14="http://schemas.microsoft.com/office/powerpoint/2010/main" val="355211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1359" y="1202366"/>
            <a:ext cx="10999585" cy="2349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2933" dirty="0">
                <a:solidFill>
                  <a:prstClr val="black"/>
                </a:solidFill>
                <a:latin typeface="Calibri"/>
              </a:rPr>
              <a:t>Chief complaint of the patient: </a:t>
            </a:r>
            <a:r>
              <a:rPr lang="en-US" sz="2933" dirty="0">
                <a:solidFill>
                  <a:prstClr val="white">
                    <a:lumMod val="65000"/>
                  </a:prstClr>
                </a:solidFill>
                <a:latin typeface="Calibri"/>
              </a:rPr>
              <a:t> </a:t>
            </a:r>
          </a:p>
          <a:p>
            <a:pPr defTabSz="1219170"/>
            <a:endParaRPr lang="en-US" sz="2933" dirty="0">
              <a:solidFill>
                <a:prstClr val="black"/>
              </a:solidFill>
              <a:latin typeface="Calibri"/>
            </a:endParaRP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endParaRPr lang="en-US" sz="2933" dirty="0">
              <a:solidFill>
                <a:prstClr val="black"/>
              </a:solidFill>
              <a:latin typeface="Calibri"/>
            </a:endParaRP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endParaRPr lang="en-US" sz="2933" dirty="0">
              <a:solidFill>
                <a:prstClr val="black"/>
              </a:solidFill>
              <a:latin typeface="Calibri"/>
            </a:endParaRPr>
          </a:p>
          <a:p>
            <a:pPr defTabSz="1219170"/>
            <a:endParaRPr lang="en-US" sz="2933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61393" y="177800"/>
            <a:ext cx="3469219" cy="748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170"/>
            <a:r>
              <a:rPr lang="en-US" sz="4267" dirty="0">
                <a:solidFill>
                  <a:srgbClr val="FF0000"/>
                </a:solidFill>
                <a:latin typeface="Calibri"/>
              </a:rPr>
              <a:t>Co-morbidities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7851" y="5910792"/>
            <a:ext cx="3247569" cy="94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271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29016" y="0"/>
            <a:ext cx="8733969" cy="666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/>
            <a:r>
              <a:rPr lang="en-US" sz="3733" dirty="0">
                <a:solidFill>
                  <a:srgbClr val="FF0000"/>
                </a:solidFill>
                <a:latin typeface="Calibri"/>
              </a:rPr>
              <a:t>Medications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383" y="5910792"/>
            <a:ext cx="3247569" cy="9472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1177" y="737969"/>
            <a:ext cx="11565775" cy="4196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List any medications:</a:t>
            </a: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Any Changes to psychiatric medications in the last 3 months?</a:t>
            </a:r>
          </a:p>
          <a:p>
            <a:pPr marL="990575" lvl="1" indent="-380990" defTabSz="121917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No</a:t>
            </a:r>
          </a:p>
          <a:p>
            <a:pPr marL="990575" lvl="1" indent="-380990" defTabSz="121917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Unknown</a:t>
            </a:r>
          </a:p>
          <a:p>
            <a:pPr marL="990575" lvl="1" indent="-380990" defTabSz="121917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Yes, details: </a:t>
            </a: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Status of psychiatric symptoms in the last 3 months:</a:t>
            </a:r>
          </a:p>
          <a:p>
            <a:pPr marL="990575" lvl="1" indent="-380990" defTabSz="121917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Stable</a:t>
            </a:r>
          </a:p>
          <a:p>
            <a:pPr marL="990575" lvl="1" indent="-380990" defTabSz="121917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Partially stable</a:t>
            </a:r>
          </a:p>
          <a:p>
            <a:pPr marL="990575" lvl="1" indent="-380990" defTabSz="121917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Unstable</a:t>
            </a:r>
          </a:p>
          <a:p>
            <a:pPr marL="990575" lvl="1" indent="-380990" defTabSz="121917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Unknown</a:t>
            </a: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endParaRPr lang="en-US" sz="2667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0991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29016" y="1"/>
            <a:ext cx="8733969" cy="666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/>
            <a:r>
              <a:rPr lang="en-US" sz="3733" dirty="0">
                <a:solidFill>
                  <a:srgbClr val="FF0000"/>
                </a:solidFill>
                <a:latin typeface="Calibri"/>
              </a:rPr>
              <a:t>Tobacco Use: (Indicate the amount of use)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3005" y="5910791"/>
            <a:ext cx="3247569" cy="9472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7679" y="1235131"/>
            <a:ext cx="11382895" cy="3786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prstClr val="black"/>
                </a:solidFill>
                <a:latin typeface="Calibri"/>
              </a:rPr>
              <a:t>Cigarettes:</a:t>
            </a: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prstClr val="black"/>
                </a:solidFill>
                <a:latin typeface="Calibri"/>
              </a:rPr>
              <a:t>Oral Tobacco:</a:t>
            </a: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prstClr val="black"/>
                </a:solidFill>
                <a:latin typeface="Calibri"/>
              </a:rPr>
              <a:t>Cigar:</a:t>
            </a: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prstClr val="black"/>
                </a:solidFill>
                <a:latin typeface="Calibri"/>
              </a:rPr>
              <a:t>Pipe:</a:t>
            </a: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prstClr val="black"/>
                </a:solidFill>
                <a:latin typeface="Calibri"/>
              </a:rPr>
              <a:t>E-cigarette:</a:t>
            </a: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endParaRPr lang="en-US" sz="2667" dirty="0">
              <a:solidFill>
                <a:prstClr val="black"/>
              </a:solidFill>
              <a:latin typeface="Calibri"/>
            </a:endParaRP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rgbClr val="FF0000"/>
                </a:solidFill>
                <a:latin typeface="Calibri"/>
              </a:rPr>
              <a:t>Comments (Please include details as needed, such as how long they’ve been using tobacco products):</a:t>
            </a: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endParaRPr lang="en-US" sz="2667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4499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29016" y="1"/>
            <a:ext cx="8733969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/>
            <a:r>
              <a:rPr lang="en-US" sz="3733" dirty="0">
                <a:solidFill>
                  <a:srgbClr val="FF0000"/>
                </a:solidFill>
                <a:latin typeface="Calibri"/>
              </a:rPr>
              <a:t>Tobacco Cessation Medications</a:t>
            </a:r>
          </a:p>
          <a:p>
            <a:pPr algn="ctr" defTabSz="1219170"/>
            <a:r>
              <a:rPr lang="en-US" sz="3733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2133" dirty="0">
                <a:solidFill>
                  <a:srgbClr val="FF0000"/>
                </a:solidFill>
                <a:latin typeface="Calibri"/>
              </a:rPr>
              <a:t>(highlight all that apply) </a:t>
            </a:r>
            <a:endParaRPr lang="en-US" sz="3733" dirty="0">
              <a:solidFill>
                <a:srgbClr val="FF0000"/>
              </a:solidFill>
              <a:latin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9921" y="5856429"/>
            <a:ext cx="3247569" cy="9472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32000" y="742951"/>
            <a:ext cx="7620000" cy="913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endParaRPr lang="en-US" sz="2667" dirty="0">
              <a:solidFill>
                <a:prstClr val="black"/>
              </a:solidFill>
              <a:latin typeface="Calibri"/>
            </a:endParaRPr>
          </a:p>
          <a:p>
            <a:pPr marL="380990" indent="-380990" defTabSz="1219170">
              <a:buFont typeface="Arial" panose="020B0604020202020204" pitchFamily="34" charset="0"/>
              <a:buChar char="•"/>
            </a:pPr>
            <a:endParaRPr lang="en-US" sz="2667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193A10-3733-D174-41EB-285618F2A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1083" y="1317607"/>
            <a:ext cx="4040188" cy="639763"/>
          </a:xfrm>
        </p:spPr>
        <p:txBody>
          <a:bodyPr/>
          <a:lstStyle/>
          <a:p>
            <a:r>
              <a:rPr lang="en-US" sz="2667" dirty="0">
                <a:solidFill>
                  <a:srgbClr val="FF0000"/>
                </a:solidFill>
              </a:rPr>
              <a:t>Past Use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8AC5685-B289-4557-F38D-668817E60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11082" y="1905141"/>
            <a:ext cx="4040188" cy="3951288"/>
          </a:xfrm>
        </p:spPr>
        <p:txBody>
          <a:bodyPr/>
          <a:lstStyle/>
          <a:p>
            <a:r>
              <a:rPr lang="en-US" sz="2400" dirty="0"/>
              <a:t>Varenicline</a:t>
            </a:r>
          </a:p>
          <a:p>
            <a:r>
              <a:rPr lang="en-US" sz="2400" dirty="0"/>
              <a:t>Bupropion</a:t>
            </a:r>
          </a:p>
          <a:p>
            <a:r>
              <a:rPr lang="en-US" sz="2400" dirty="0"/>
              <a:t>Nicotine Patch</a:t>
            </a:r>
          </a:p>
          <a:p>
            <a:r>
              <a:rPr lang="en-US" sz="2400" dirty="0"/>
              <a:t>Gum</a:t>
            </a:r>
          </a:p>
          <a:p>
            <a:r>
              <a:rPr lang="en-US" sz="2400" dirty="0"/>
              <a:t>Lozenge</a:t>
            </a:r>
          </a:p>
          <a:p>
            <a:r>
              <a:rPr lang="en-US" sz="2400" dirty="0"/>
              <a:t>Nasal Spray</a:t>
            </a:r>
          </a:p>
          <a:p>
            <a:r>
              <a:rPr lang="en-US" sz="2400" dirty="0"/>
              <a:t>Inhaler</a:t>
            </a:r>
          </a:p>
          <a:p>
            <a:r>
              <a:rPr lang="en-US" sz="2400" dirty="0"/>
              <a:t>Other (explain)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E2F5B2B-9933-B64A-264E-4A3425CF0A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34" y="1317607"/>
            <a:ext cx="4041775" cy="639763"/>
          </a:xfrm>
        </p:spPr>
        <p:txBody>
          <a:bodyPr/>
          <a:lstStyle/>
          <a:p>
            <a:r>
              <a:rPr lang="en-US" sz="2667" dirty="0">
                <a:solidFill>
                  <a:srgbClr val="FF0000"/>
                </a:solidFill>
              </a:rPr>
              <a:t>Present Use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FFE5156-D4F9-4DAB-BA5E-BBA9B2DF0D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34" y="1914040"/>
            <a:ext cx="4041775" cy="3951288"/>
          </a:xfrm>
        </p:spPr>
        <p:txBody>
          <a:bodyPr/>
          <a:lstStyle/>
          <a:p>
            <a:r>
              <a:rPr lang="en-US" sz="2400" dirty="0"/>
              <a:t>Varenicline</a:t>
            </a:r>
          </a:p>
          <a:p>
            <a:r>
              <a:rPr lang="en-US" sz="2400" dirty="0"/>
              <a:t>Bupropion</a:t>
            </a:r>
          </a:p>
          <a:p>
            <a:r>
              <a:rPr lang="en-US" sz="2400" dirty="0"/>
              <a:t>Nicotine Patch</a:t>
            </a:r>
          </a:p>
          <a:p>
            <a:r>
              <a:rPr lang="en-US" sz="2400" dirty="0"/>
              <a:t>Gum</a:t>
            </a:r>
          </a:p>
          <a:p>
            <a:r>
              <a:rPr lang="en-US" sz="2400" dirty="0"/>
              <a:t>Lozenge</a:t>
            </a:r>
          </a:p>
          <a:p>
            <a:r>
              <a:rPr lang="en-US" sz="2400" dirty="0"/>
              <a:t>Nasal Spray</a:t>
            </a:r>
          </a:p>
          <a:p>
            <a:r>
              <a:rPr lang="en-US" sz="2400" dirty="0"/>
              <a:t>Inhaler</a:t>
            </a:r>
          </a:p>
          <a:p>
            <a:r>
              <a:rPr lang="en-US" sz="2400" dirty="0"/>
              <a:t>Other (explain)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892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248272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1219170"/>
            <a:r>
              <a:rPr lang="en-US" sz="3733" dirty="0">
                <a:solidFill>
                  <a:srgbClr val="FF0000"/>
                </a:solidFill>
                <a:latin typeface="Calibri"/>
              </a:rPr>
              <a:t>Questions/ Discussion/Other comments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73578" y="1044389"/>
            <a:ext cx="10997738" cy="452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89" indent="-457189" defTabSz="1219170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prstClr val="black">
                    <a:tint val="75000"/>
                  </a:prstClr>
                </a:solidFill>
                <a:latin typeface="Calibri"/>
              </a:rPr>
              <a:t>Please state your questions for the ECHO team </a:t>
            </a:r>
          </a:p>
          <a:p>
            <a:pPr marL="457189" indent="-457189" defTabSz="1219170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prstClr val="black">
                    <a:tint val="75000"/>
                  </a:prstClr>
                </a:solidFill>
                <a:latin typeface="Calibri"/>
              </a:rPr>
              <a:t>Please describe what you would like the team to help you with</a:t>
            </a:r>
            <a:endParaRPr lang="en-US" sz="2933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7015" y="5910792"/>
            <a:ext cx="3247569" cy="94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1024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1515</TotalTime>
  <Words>310</Words>
  <Application>Microsoft Office PowerPoint</Application>
  <PresentationFormat>Widescreen</PresentationFormat>
  <Paragraphs>63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Jaques Jr.,Joseph M</dc:creator>
  <cp:lastModifiedBy>Garcia,Sarah M</cp:lastModifiedBy>
  <cp:revision>24</cp:revision>
  <dcterms:created xsi:type="dcterms:W3CDTF">2022-04-19T17:50:14Z</dcterms:created>
  <dcterms:modified xsi:type="dcterms:W3CDTF">2024-07-24T21:43:43Z</dcterms:modified>
</cp:coreProperties>
</file>